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3" r:id="rId24"/>
    <p:sldId id="280" r:id="rId25"/>
    <p:sldId id="281" r:id="rId26"/>
    <p:sldId id="282" r:id="rId27"/>
    <p:sldId id="284" r:id="rId28"/>
    <p:sldId id="285" r:id="rId29"/>
    <p:sldId id="286" r:id="rId30"/>
    <p:sldId id="274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7"/>
          <p:cNvGrpSpPr/>
          <p:nvPr/>
        </p:nvGrpSpPr>
        <p:grpSpPr>
          <a:xfrm>
            <a:off x="0" y="3175"/>
            <a:ext cx="9148763" cy="6875463"/>
            <a:chOff x="0" y="3175"/>
            <a:chExt cx="12198350" cy="6875463"/>
          </a:xfrm>
        </p:grpSpPr>
        <p:sp>
          <p:nvSpPr>
            <p:cNvPr id="11" name="Полилиния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Полилиния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Полилиния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 rtlCol="0"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rtlCol="0" anchor="ctr"/>
          <a:lstStyle>
            <a:lvl1pPr algn="l">
              <a:defRPr sz="12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8" name="Полилиния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8" name="Группа 8"/>
          <p:cNvGrpSpPr/>
          <p:nvPr/>
        </p:nvGrpSpPr>
        <p:grpSpPr>
          <a:xfrm>
            <a:off x="5490225" y="467785"/>
            <a:ext cx="3656410" cy="5922963"/>
            <a:chOff x="7320300" y="467784"/>
            <a:chExt cx="4875213" cy="5922963"/>
          </a:xfrm>
        </p:grpSpPr>
        <p:sp>
          <p:nvSpPr>
            <p:cNvPr id="231" name="Полилиния 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Полилиния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rtlCol="0"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rtlCol="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1" smtClean="0"/>
              <a:t>Образец подзаголовка</a:t>
            </a:r>
            <a:endParaRPr lang="ru-RU" noProof="1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00536" y="362425"/>
            <a:ext cx="2621984" cy="6204388"/>
            <a:chOff x="400714" y="362425"/>
            <a:chExt cx="3495979" cy="6204388"/>
          </a:xfrm>
        </p:grpSpPr>
        <p:sp>
          <p:nvSpPr>
            <p:cNvPr id="25" name="Полилиния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Полилиния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8474" y="507037"/>
            <a:ext cx="1178720" cy="5339932"/>
          </a:xfrm>
        </p:spPr>
        <p:txBody>
          <a:bodyPr vert="eaVert"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2200275" y="524373"/>
            <a:ext cx="4469683" cy="5322596"/>
          </a:xfrm>
        </p:spPr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 rtlCol="0"/>
          <a:lstStyle>
            <a:lvl1pPr algn="l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33687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5"/>
          <p:cNvSpPr>
            <a:spLocks noEditPoints="1"/>
          </p:cNvSpPr>
          <p:nvPr/>
        </p:nvSpPr>
        <p:spPr bwMode="auto">
          <a:xfrm>
            <a:off x="1" y="-4678"/>
            <a:ext cx="9150461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7" name="Группа 8"/>
          <p:cNvGrpSpPr/>
          <p:nvPr/>
        </p:nvGrpSpPr>
        <p:grpSpPr>
          <a:xfrm>
            <a:off x="1839516" y="1262064"/>
            <a:ext cx="5464969" cy="4333875"/>
            <a:chOff x="2452688" y="1262063"/>
            <a:chExt cx="7286625" cy="4333875"/>
          </a:xfrm>
        </p:grpSpPr>
        <p:sp>
          <p:nvSpPr>
            <p:cNvPr id="175" name="Полилиния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Полилиния 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Прямая соединительная линия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30682" y="6296731"/>
            <a:ext cx="3086100" cy="365125"/>
          </a:xfrm>
        </p:spPr>
        <p:txBody>
          <a:bodyPr rtlCol="0"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rtlCol="0"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60938" y="4176131"/>
            <a:ext cx="3424856" cy="1038807"/>
          </a:xfrm>
        </p:spPr>
        <p:txBody>
          <a:bodyPr rtlCol="0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2200274" y="2438400"/>
            <a:ext cx="3120390" cy="3657601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5657813" y="2438400"/>
            <a:ext cx="3120390" cy="3657601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200274" y="566928"/>
            <a:ext cx="6577930" cy="1563624"/>
          </a:xfrm>
        </p:spPr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200274" y="2456408"/>
            <a:ext cx="3120390" cy="823912"/>
          </a:xfrm>
        </p:spPr>
        <p:txBody>
          <a:bodyPr rtlCol="0"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200274" y="3316640"/>
            <a:ext cx="3120390" cy="2779361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5657813" y="2456408"/>
            <a:ext cx="3120390" cy="823912"/>
          </a:xfrm>
        </p:spPr>
        <p:txBody>
          <a:bodyPr rtlCol="0"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5657813" y="3316640"/>
            <a:ext cx="3120390" cy="2779361"/>
          </a:xfrm>
        </p:spPr>
        <p:txBody>
          <a:bodyPr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00536" y="362425"/>
            <a:ext cx="2621984" cy="6204388"/>
            <a:chOff x="400714" y="362425"/>
            <a:chExt cx="3495979" cy="6204388"/>
          </a:xfrm>
        </p:grpSpPr>
        <p:sp>
          <p:nvSpPr>
            <p:cNvPr id="6" name="Полилиния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Полилиния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олилиния 15"/>
          <p:cNvSpPr>
            <a:spLocks noEditPoints="1"/>
          </p:cNvSpPr>
          <p:nvPr/>
        </p:nvSpPr>
        <p:spPr bwMode="auto">
          <a:xfrm rot="2047334" flipH="1">
            <a:off x="6429343" y="453681"/>
            <a:ext cx="2557084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7367" y="1503907"/>
            <a:ext cx="2420786" cy="1687924"/>
          </a:xfrm>
        </p:spPr>
        <p:txBody>
          <a:bodyPr rtlCol="0"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365798" y="441414"/>
            <a:ext cx="5697780" cy="5654586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357367" y="3223804"/>
            <a:ext cx="2420786" cy="2872197"/>
          </a:xfrm>
        </p:spPr>
        <p:txBody>
          <a:bodyPr rtlCol="0"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 rtlCol="0"/>
          <a:lstStyle>
            <a:lvl1pPr algn="l">
              <a:defRPr/>
            </a:lvl1pPr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 rtlCol="0"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357367" y="373605"/>
            <a:ext cx="2420786" cy="816481"/>
          </a:xfrm>
        </p:spPr>
        <p:txBody>
          <a:bodyPr rtlCol="0" anchor="t"/>
          <a:lstStyle>
            <a:lvl1pPr algn="l">
              <a:defRPr sz="4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олилиния 15"/>
          <p:cNvSpPr>
            <a:spLocks noEditPoints="1"/>
          </p:cNvSpPr>
          <p:nvPr/>
        </p:nvSpPr>
        <p:spPr bwMode="auto">
          <a:xfrm rot="2047334" flipH="1">
            <a:off x="6429343" y="453681"/>
            <a:ext cx="2557084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7366" y="1503910"/>
            <a:ext cx="2422969" cy="1687924"/>
          </a:xfrm>
        </p:spPr>
        <p:txBody>
          <a:bodyPr rtlCol="0"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Рисунок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" y="1"/>
            <a:ext cx="6076988" cy="6857999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1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357366" y="3223806"/>
            <a:ext cx="2420874" cy="2872194"/>
          </a:xfrm>
        </p:spPr>
        <p:txBody>
          <a:bodyPr rtlCol="0"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357366" y="6291073"/>
            <a:ext cx="2420874" cy="365125"/>
          </a:xfrm>
        </p:spPr>
        <p:txBody>
          <a:bodyPr rtlCol="0"/>
          <a:lstStyle>
            <a:lvl1pPr algn="l">
              <a:defRPr/>
            </a:lvl1pPr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98" y="6291073"/>
            <a:ext cx="5698998" cy="365125"/>
          </a:xfrm>
        </p:spPr>
        <p:txBody>
          <a:bodyPr rtlCol="0"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357366" y="373607"/>
            <a:ext cx="2420874" cy="816482"/>
          </a:xfrm>
        </p:spPr>
        <p:txBody>
          <a:bodyPr rtlCol="0" anchor="t"/>
          <a:lstStyle>
            <a:lvl1pPr algn="l">
              <a:defRPr sz="4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300536" y="362425"/>
            <a:ext cx="2621984" cy="6204388"/>
            <a:chOff x="400714" y="362425"/>
            <a:chExt cx="3495979" cy="6204388"/>
          </a:xfrm>
        </p:grpSpPr>
        <p:sp>
          <p:nvSpPr>
            <p:cNvPr id="12" name="Полилиния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Полилиния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0275" y="568345"/>
            <a:ext cx="6577928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0275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2200275" y="6296616"/>
            <a:ext cx="42505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384749" y="723329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200275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Перечень и комплектность документов на информационные системы согласно ЕСПД и ЕСКД. Задачи документирования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МДК 03.01 Проектирование и дизайн информационных систем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187624" y="1556792"/>
            <a:ext cx="756084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ГОСТ (СТ СЭВ) 19.201-78 (1626-79).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ЕСПД.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Техническое задание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Требование к содержанию и оформлению. (Переиздан в ноябре 1987г с изм.1).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Техническое задание (ТЗ)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содержит совокупность требований к ПС и может использоваться как критерий проверки и приемки разработанной программы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qrcoder.ru/code/?https%3A%2F%2Fdocs.cntd.ru%2Fdocument%2F1200007648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157192"/>
            <a:ext cx="14097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260648"/>
            <a:ext cx="849694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Техническое задание должно содержать следующие разделы:</a:t>
            </a:r>
          </a:p>
          <a:p>
            <a:pPr lvl="0" indent="4572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введение;</a:t>
            </a:r>
          </a:p>
          <a:p>
            <a:pPr lvl="0" indent="4572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основания для разработки;</a:t>
            </a:r>
          </a:p>
          <a:p>
            <a:pPr lvl="0" indent="4572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назначение разработки;</a:t>
            </a:r>
          </a:p>
          <a:p>
            <a:pPr lvl="0" indent="4572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требования к программе или программному изделию;</a:t>
            </a:r>
          </a:p>
          <a:p>
            <a:pPr lvl="0" indent="4572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требования к программной документации;</a:t>
            </a:r>
          </a:p>
          <a:p>
            <a:pPr lvl="0" indent="4572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технико-экономические показатели;</a:t>
            </a:r>
          </a:p>
          <a:p>
            <a:pPr lvl="0" indent="4572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стадии и этапы разработки;</a:t>
            </a:r>
          </a:p>
          <a:p>
            <a:pPr lvl="0" indent="4572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порядок контроля и приемки;</a:t>
            </a:r>
          </a:p>
          <a:p>
            <a:pPr lvl="0" indent="4572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техническое задание допускается включать приложения.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899592" y="1645643"/>
            <a:ext cx="792088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ГОСТ (СТ СЭВ) 19.101-77 (1626-79).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ЕСПД.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Виды программ и программных документов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(Переиздан в ноябре 1987г с изм.1).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Устанавливает виды программ и программных документов для вычислительных машин, комплексов и систем независимо от их назначения и области применения.</a:t>
            </a:r>
            <a:endParaRPr lang="ru-RU" sz="24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://qrcoder.ru/code/?https%3A%2F%2Fdocs.cntd.ru%2Fdocument%2F1200007627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013176"/>
            <a:ext cx="14097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1091647"/>
            <a:ext cx="849694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Виды программ: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Компонент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рограмма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рассматриваемая как единое целое, выполняющая законченную функцию и применяемая самостоятельно или в составе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комплекса;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Комплекс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рограмма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состоящая из двух или более компонентов и (или) комплексов, выполняющих взаимосвязанные функции, и применяемая самостоятельно или в составе другого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комплекса.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260654"/>
            <a:ext cx="849694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Виды программных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документов: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Ведомость держателей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подлинников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еречень предприятий, на которых хранят подлинники программных документов;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Текст программы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запись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программы с необходимыми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логической структуре и функционировании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Программа и методика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испытаний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требования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подлежащие проверке при испытании программы, а также порядок и методы 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537655"/>
            <a:ext cx="849694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Техническое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назначение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область применения программы, технические, технико-экономические и специальные требования, предъявляемые к программе, необходимые стадии и сроки разработки, виды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испытаний;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Пояснительная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записка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схема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алгоритма, общее описание алгоритма и (или) функционирования программы, а также обоснование принятых технических и технико-экономических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решений;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Эксплуатационные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документы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обеспечения функционирования и эксплуатации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0"/>
            <a:ext cx="8496944" cy="6723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Виды эксплуатационных документов: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Ведомость эксплуатационных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документов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эксплуатационных документов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программу;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Формуляр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основные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характеристики программы, комплектность и сведения об эксплуатации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применения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назначении программы, области применения, применяемых методах, классе решаемых задач, ограничениях для применения, минимальной конфигурации технических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Руководство системного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программиста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проверки, обеспечения функционирования и настройки программы на условия конкретного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применения;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822831"/>
            <a:ext cx="849694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Руководство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программиста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эксплуатации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Руководство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оператора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обеспечения процедуры общения оператора с вычислительной системой в процессе выполнения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программы;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языка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описание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синтаксиса и семантики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языка;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Руководство по техническому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обслуживанию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применения тестовых и диагностических программ при обслуживании технических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2207826"/>
            <a:ext cx="849694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ГОСТ 19.102-77.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ЕСПД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Стадии разработки.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Устанавливает стадии разработки программ и программной документации для вычислительных машин, комплексов и систем независимо от их назначения и области применения</a:t>
            </a:r>
            <a:endParaRPr lang="ru-RU" sz="24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http://qrcoder.ru/code/?https%3A%2F%2Fdocs.cntd.ru%2Fdocument%2F1200007628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085184"/>
            <a:ext cx="14097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2207827"/>
            <a:ext cx="849694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ГОСТ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19.103-77.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ЕСПД.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Обозначение программ и программных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документов.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Код страны-разработчика и код организации-разработчика присваивают в установленном порядке.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8" name="Picture 2" descr="http://qrcoder.ru/code/?https%3A%2F%2Fdocs.cntd.ru%2Fdocument%2F1200007644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085184"/>
            <a:ext cx="14097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620688"/>
            <a:ext cx="6768752" cy="156071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ГОСТ </a:t>
            </a:r>
            <a:r>
              <a:rPr lang="ru-RU" sz="2800" dirty="0" smtClean="0"/>
              <a:t>19.001-77 </a:t>
            </a:r>
            <a:r>
              <a:rPr lang="ru-RU" sz="2800" b="1" dirty="0" smtClean="0"/>
              <a:t>Единая система программной </a:t>
            </a:r>
            <a:r>
              <a:rPr lang="ru-RU" sz="2800" b="1" dirty="0" smtClean="0"/>
              <a:t>документации (ЕСПД)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752" y="2492896"/>
            <a:ext cx="6480720" cy="2664296"/>
          </a:xfrm>
        </p:spPr>
        <p:txBody>
          <a:bodyPr>
            <a:normAutofit lnSpcReduction="10000"/>
          </a:bodyPr>
          <a:lstStyle/>
          <a:p>
            <a:pPr marL="0" indent="45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Единая система программной документации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комплекс государственных стандартов, устанавливающих взаимоувязанные правила разработки, оформления и обращения программ и программной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документации.</a:t>
            </a:r>
          </a:p>
          <a:p>
            <a:pPr marL="0" indent="450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qrcoder.ru/code/?https%3A%2F%2Fdocs.cntd.ru%2Fdocument%2F1200007416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157192"/>
            <a:ext cx="14097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443490"/>
            <a:ext cx="849694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ГОСТ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19.105-78.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ЕСПД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Общие требования к программным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документам.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Настоящий стандарт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устанавливает общие требования к оформлению программных документов для вычислительных машин, комплексов и систем, независимо от их назначения и области применения и предусмотренных стандартами Единой системы программной документации (ЕСПД) для любого способа выполнения документов на различных носителях данных.</a:t>
            </a:r>
            <a:endParaRPr lang="ru-RU" sz="24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 descr="http://qrcoder.ru/code/?https%3A%2F%2Fdocs.cntd.ru%2Fdocument%2F1200007646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157192"/>
            <a:ext cx="14097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753670"/>
            <a:ext cx="8496944" cy="4457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ГОСТ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19.106-78.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ЕСПД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Требования к программным документам, выполненным печатным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способом.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Настоящий стандарт устанавливает правила выполнения программных документов для вычислительных машин, комплексов и систем независимо от их назначения и области применения и предусмотренных стандартами Единой системы программной документации (ЕСПД) для печатного способа выполнения.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6" name="Picture 2" descr="http://qrcoder.ru/code/?https%3A%2F%2Fdocs.cntd.ru%2Fdocument%2F1200007647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013176"/>
            <a:ext cx="14097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2060848"/>
            <a:ext cx="8496944" cy="224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ГОСТ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19.402-78.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ЕСПД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Описание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Настоящий стандарт устанавливает состав и требования к содержанию программного документа "Описание программы", определенного ГОСТ 19.101-77.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http://qrcoder.ru/code/?https%3A%2F%2Fdocs.cntd.ru%2Fdocument%2F1200007652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013176"/>
            <a:ext cx="14097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Стандарты комплекса ГОСТ </a:t>
            </a:r>
            <a:r>
              <a:rPr lang="ru-RU" b="1" dirty="0" smtClean="0"/>
              <a:t>34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3140968"/>
            <a:ext cx="6577928" cy="127863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общего случая разработки АС стадии и этапы ГОСТ 34 приведены в таблице: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2" y="620688"/>
          <a:ext cx="8136904" cy="5731927"/>
        </p:xfrm>
        <a:graphic>
          <a:graphicData uri="http://schemas.openxmlformats.org/drawingml/2006/table">
            <a:tbl>
              <a:tblPr/>
              <a:tblGrid>
                <a:gridCol w="2787642"/>
                <a:gridCol w="5349262"/>
              </a:tblGrid>
              <a:tr h="23341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1. ФТ - Формирование требований к АС.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09" marR="16209" marT="16209" marB="16209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1.1. Обследование объекта и обоснование необходимости создания АС;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1.2. Формирование требований пользователя к АС;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1.3. Оформление отчета о выполненной работе и заявки на разработку АС (тактико-технического задания);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09" marR="16209" marT="16209" marB="16209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1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2. РК - Разработка концепции АС.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09" marR="16209" marT="16209" marB="16209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2.1. Изучение объекта;</a:t>
                      </a:r>
                      <a:b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2.2. Проведение необходимых научно-исследовательских работ;</a:t>
                      </a:r>
                      <a:b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2.3. Разработка вариантов концепции АС, удовлетворяющей требованиям пользователя</a:t>
                      </a:r>
                      <a:b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2.4. Оформление отчета о выполненной работе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09" marR="16209" marT="16209" marB="16209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42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3. ТЗ - Техническое создание АС.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09" marR="16209" marT="16209" marB="16209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3.1. Разработка и утверждение технического задания на задание.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09" marR="16209" marT="16209" marB="16209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692696"/>
          <a:ext cx="8208912" cy="5407685"/>
        </p:xfrm>
        <a:graphic>
          <a:graphicData uri="http://schemas.openxmlformats.org/drawingml/2006/table">
            <a:tbl>
              <a:tblPr/>
              <a:tblGrid>
                <a:gridCol w="2088232"/>
                <a:gridCol w="6120680"/>
              </a:tblGrid>
              <a:tr h="11897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4. ЭП - Эскизный проект.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45" marR="14045" marT="14045" marB="14045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4.1. Разработка предварительных проектных решений по системе и ее частям;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4.2. Разработка документации на АС и ее части.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45" marR="14045" marT="14045" marB="14045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9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5. ТП - Технический проект.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45" marR="14045" marT="14045" marB="14045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5.1. Разработка проектных решений по системе и ее частям;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5.2. Разработка документации на АС и ее части;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5.3. Разработка и оформление документации на поставку изделий для комплектования АС и/или технических требований (технических заданий) на их разработку;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5.4. Разработка заданий на проектирование в смежных частях проекта объекта автоматизации.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45" marR="14045" marT="14045" marB="14045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9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6. РД - Рабочая документация.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45" marR="14045" marT="14045" marB="14045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6.1. Разработка рабочей документации на систему и ее части;</a:t>
                      </a:r>
                      <a:b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6.2. Разработка или адаптация программ.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045" marR="14045" marT="14045" marB="14045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764704"/>
          <a:ext cx="8280920" cy="5309716"/>
        </p:xfrm>
        <a:graphic>
          <a:graphicData uri="http://schemas.openxmlformats.org/drawingml/2006/table">
            <a:tbl>
              <a:tblPr/>
              <a:tblGrid>
                <a:gridCol w="2808312"/>
                <a:gridCol w="5472608"/>
              </a:tblGrid>
              <a:tr h="42321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7. ВД - Ввод в действие.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979" marR="12979" marT="12979" marB="12979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7.1. Подготовка объекта автоматизации к вводу АС в действие;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7.2. Подготовка персонала;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7.3. Комплектация АС поставляемыми изделиями (программными и техническими средствами, программно-техническими комплексами, информационными изделиями);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7.4. Строительно-монтажные работы;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7.5. Пуско-наладочные работы;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7.6. Проведение предварительных испытаний;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7.7. Проведение опытной эксплуатации;</a:t>
                      </a:r>
                      <a:b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7.8. Проведение приемочных испытаний.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979" marR="12979" marT="12979" marB="12979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8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8.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Сп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- Сопровождение АС.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979" marR="12979" marT="12979" marB="12979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8.1. Выполнение работ в соответствии с гарантийными обязательствами;</a:t>
                      </a:r>
                      <a:b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8.2. Послегарантийное обслуживание.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979" marR="12979" marT="12979" marB="12979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836712"/>
            <a:ext cx="6577928" cy="122413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Государственные стандарты РФ (ГОСТ Р</a:t>
            </a:r>
            <a:r>
              <a:rPr lang="ru-RU" sz="3600" b="1" dirty="0" smtClean="0"/>
              <a:t>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492896"/>
            <a:ext cx="7056784" cy="3366864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Р ИСО/МЭК 9294-93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Информационная технология. Руководство по управлению документированием программного обеспечения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Р ИСО/МЭК 9126-93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Информационная технология. Оценка программной продукции. Характеристики качества и руководства по их применению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3010" name="Picture 2" descr="http://qrcoder.ru/code/?https%3A%2F%2Fdocs.cntd.ru%2Fdocument%2F1200027424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492896"/>
            <a:ext cx="1409700" cy="1409700"/>
          </a:xfrm>
          <a:prstGeom prst="rect">
            <a:avLst/>
          </a:prstGeom>
          <a:noFill/>
        </p:spPr>
      </p:pic>
      <p:pic>
        <p:nvPicPr>
          <p:cNvPr id="43012" name="Picture 4" descr="http://qrcoder.ru/code/?https%3A%2F%2Fdocs.cntd.ru%2Fdocument%2F1200009076&amp;4&amp;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077072"/>
            <a:ext cx="14097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836712"/>
            <a:ext cx="6577928" cy="122413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Государственные стандарты РФ (ГОСТ Р</a:t>
            </a:r>
            <a:r>
              <a:rPr lang="ru-RU" sz="3600" b="1" dirty="0" smtClean="0"/>
              <a:t>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348880"/>
            <a:ext cx="6768751" cy="4158952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Р ИСО 9127-94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Системы обработки информации. Документация пользователя и информация на упаковке для потребительских программных пакетов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Р ИСО/МЭК 8631-94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Информационная технология . Программные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конструктивы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условные обозначения для их представления. Описывает представление процедурных алгоритмов.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6" name="Picture 2" descr="http://qrcoder.ru/code/?https%3A%2F%2Fdocs.cntd.ru%2Fdocument%2F1200027443&amp;4&amp;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2420888"/>
            <a:ext cx="1409700" cy="1409700"/>
          </a:xfrm>
          <a:prstGeom prst="rect">
            <a:avLst/>
          </a:prstGeom>
          <a:noFill/>
        </p:spPr>
      </p:pic>
      <p:pic>
        <p:nvPicPr>
          <p:cNvPr id="41988" name="Picture 4" descr="http://qrcoder.ru/code/?https%3A%2F%2Fdocs.cntd.ru%2Fdocument%2F1200027442&amp;4&amp;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4365104"/>
            <a:ext cx="1409700" cy="1409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980728"/>
            <a:ext cx="6577928" cy="108012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Международный стандарт ISO/IEC 12207: 1995-08-01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2420888"/>
            <a:ext cx="7416824" cy="4158952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определению, ISO12207 - базовый стандарт процессов ЖЦ ПО, ориентированный на различные (любые!) виды ПО и типы проектов АС, куда ПО входит как часть. Стандарт определяет стратегию и общий порядок в создании и эксплуатации ПО, он охватывает ЖЦ ПО от концептуализации идей до завершения ЖЦ.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259632" y="476672"/>
            <a:ext cx="756084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Необходимость использования ЕСПД основана на следующем: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-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стандарты ЕСПД вносят элемент упорядочения в процесс документирования ПС;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-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предусмотренный стандартами ЕСПД состав программных документов вовсе не такой "жесткий", как некоторым кажется: стандарты позволяют вносить в комплект документации на ПС дополнительные виды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-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стандарты ЕСПД позволяют мобильно изменять структуры и содержание установленных видов ПД исходя из требований заказчика и пользователя.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052736"/>
            <a:ext cx="6577928" cy="988447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438400"/>
            <a:ext cx="8166643" cy="4086944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Разобрать виды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программных документов, разрабатываемых на разных стадиях, и их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коды (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(СТ СЭВ) 19.101-77 (1626-79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));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Разобрать стадии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разработки, этапы и содержание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 (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19.102-77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Разобрать обозначение программ и программных документов (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19.103-77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Рассмотреть стандарты комплекса ГОСТ 34;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Международный стандарт ISO/IEC 12207: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1995-08-01.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32656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Стандарты ЕСПД (как и другие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ГОСТы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) подразделяют на группы, приведенные в таблице:</a:t>
            </a:r>
          </a:p>
          <a:p>
            <a:pPr indent="457200" algn="just">
              <a:lnSpc>
                <a:spcPct val="150000"/>
              </a:lnSpc>
            </a:pP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03648" y="1397002"/>
          <a:ext cx="7416824" cy="5279131"/>
        </p:xfrm>
        <a:graphic>
          <a:graphicData uri="http://schemas.openxmlformats.org/drawingml/2006/table">
            <a:tbl>
              <a:tblPr/>
              <a:tblGrid>
                <a:gridCol w="1656184"/>
                <a:gridCol w="5760640"/>
              </a:tblGrid>
              <a:tr h="3393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Kод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группы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группы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Общие положения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Основополагающие стандарты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3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Правила выполнения документации разработки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3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Правила выполнения документации изготовления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3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Правила выполнения документации сопровождения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3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Правила выполнения эксплуатационной документации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3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Правила обращения программной документации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Резервные группы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3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Прочие стандарты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818" marR="17818" marT="17818" marB="17818" anchor="ctr">
                    <a:lnL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989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899592" y="1484784"/>
            <a:ext cx="799288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000" algn="just">
              <a:lnSpc>
                <a:spcPct val="150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Обозначение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стандарта ЕСПД должно состоять из:</a:t>
            </a:r>
          </a:p>
          <a:p>
            <a:pPr lvl="0" indent="4500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числа 19 (присвоенных классу стандартов ЕСПД);</a:t>
            </a:r>
          </a:p>
          <a:p>
            <a:pPr lvl="0" indent="4500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одной цифры (после точки), обозначающей код классификационной группы стандартов, указанной таблице;</a:t>
            </a:r>
          </a:p>
          <a:p>
            <a:pPr lvl="0" indent="450000" algn="just">
              <a:lnSpc>
                <a:spcPct val="150000"/>
              </a:lnSpc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двузначного числа (после тире), указывающего год регистрации стандарта.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Перечень документов ЕСПД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00275" y="2438400"/>
            <a:ext cx="6577928" cy="4086944"/>
          </a:xfrm>
        </p:spPr>
        <p:txBody>
          <a:bodyPr>
            <a:normAutofit fontScale="92500" lnSpcReduction="20000"/>
          </a:bodyPr>
          <a:lstStyle/>
          <a:p>
            <a:pPr marL="0" lvl="0" indent="4500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ГОСТ 19.001-77 ЕСПД. Общие положения.</a:t>
            </a:r>
          </a:p>
          <a:p>
            <a:pPr marL="0" lvl="0" indent="4500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ГОСТ 19.101-77 ЕСПД. Виды программ и программных документов.</a:t>
            </a:r>
          </a:p>
          <a:p>
            <a:pPr marL="0" lvl="0" indent="4500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ГОСТ 19.102-77 ЕСПД. Стадии разработки.</a:t>
            </a:r>
          </a:p>
          <a:p>
            <a:pPr marL="0" lvl="0" indent="4500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ГОСТ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19.103-77</a:t>
            </a:r>
            <a:r>
              <a:rPr lang="ru-RU" sz="2400" dirty="0" smtClean="0">
                <a:solidFill>
                  <a:schemeClr val="tx1"/>
                </a:solidFill>
              </a:rPr>
              <a:t> ЕСПД. Обозначение программ и программных документов.</a:t>
            </a:r>
          </a:p>
          <a:p>
            <a:pPr marL="0" lvl="0" indent="4500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ГОСТ 19.104-78 ЕСПД. Основные надписи.</a:t>
            </a:r>
          </a:p>
          <a:p>
            <a:pPr marL="0" lvl="0" indent="4500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ГОСТ 19.105-78 ЕСПД. Общие требования к программным документам.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Перечень документов ЕСПД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00275" y="2438400"/>
            <a:ext cx="6577928" cy="4086944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eriod" startAt="7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19.106-78 ЕСПД. Требования к программным документам, выполненным печатным способом.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19.201-78 ЕСПД. Техническое задание. Требования к содержанию и оформлению.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19.202-78 ЕСПД. Спецификация. Требования к содержанию и оформлению.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19.301-79 ЕСПД. Порядок и методика испытаний.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19.401-78 ЕСПД. Текст программы. Требования к содержанию и оформлению.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Перечень документов ЕСПД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00275" y="2438400"/>
            <a:ext cx="6577928" cy="4086944"/>
          </a:xfrm>
        </p:spPr>
        <p:txBody>
          <a:bodyPr>
            <a:normAutofit fontScale="77500" lnSpcReduction="20000"/>
          </a:bodyPr>
          <a:lstStyle/>
          <a:p>
            <a:pPr marL="457200" lvl="0" indent="-457200">
              <a:buFont typeface="+mj-lt"/>
              <a:buAutoNum type="arabicPeriod" startAt="12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19.402-78 ЕСПД. Описание программы.</a:t>
            </a:r>
          </a:p>
          <a:p>
            <a:pPr marL="457200" lvl="0" indent="-457200">
              <a:buFont typeface="+mj-lt"/>
              <a:buAutoNum type="arabicPeriod" startAt="12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19.404-79 ЕСПД. Пояснительная записка. Требования к содержанию и оформлению.</a:t>
            </a:r>
          </a:p>
          <a:p>
            <a:pPr marL="457200" lvl="0" indent="-457200">
              <a:buFont typeface="+mj-lt"/>
              <a:buAutoNum type="arabicPeriod" startAt="12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19.501-78 ЕСПД. Формуляр. Требования к содержанию и оформлению.</a:t>
            </a:r>
          </a:p>
          <a:p>
            <a:pPr marL="457200" lvl="0" indent="-457200">
              <a:buFont typeface="+mj-lt"/>
              <a:buAutoNum type="arabicPeriod" startAt="12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19.502-78 ЕСПД. Описание применения. Требования к содержанию и оформлению.</a:t>
            </a:r>
          </a:p>
          <a:p>
            <a:pPr marL="457200" lvl="0" indent="-457200">
              <a:buFont typeface="+mj-lt"/>
              <a:buAutoNum type="arabicPeriod" startAt="12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19.503-79 ЕСПД. Руководство системного программиста. Требования к содержанию и оформлению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Font typeface="+mj-lt"/>
              <a:buAutoNum type="arabicPeriod" startAt="17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19.504-79 ЕСПД. Руководство программиста.</a:t>
            </a:r>
          </a:p>
          <a:p>
            <a:pPr marL="457200" lvl="0" indent="-457200">
              <a:buFont typeface="+mj-lt"/>
              <a:buAutoNum type="arabicPeriod" startAt="17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19.505-79 ЕСПД. Руководство оператора.</a:t>
            </a:r>
          </a:p>
          <a:p>
            <a:pPr marL="457200" lvl="0" indent="-457200">
              <a:buFont typeface="+mj-lt"/>
              <a:buAutoNum type="arabicPeriod" startAt="12"/>
            </a:pP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Перечень документов ЕСПД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00275" y="2438400"/>
            <a:ext cx="6577928" cy="4086944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buFont typeface="+mj-lt"/>
              <a:buAutoNum type="arabicPeriod" startAt="19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19.506-79 ЕСПД. Описание языка.</a:t>
            </a:r>
          </a:p>
          <a:p>
            <a:pPr marL="457200" lvl="0" indent="-457200">
              <a:buFont typeface="+mj-lt"/>
              <a:buAutoNum type="arabicPeriod" startAt="19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19.508-79 ЕСПД. Руководство по техническому обслуживанию. Требования к содержанию и оформлению.</a:t>
            </a:r>
          </a:p>
          <a:p>
            <a:pPr marL="457200" lvl="0" indent="-457200">
              <a:buFont typeface="+mj-lt"/>
              <a:buAutoNum type="arabicPeriod" startAt="19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19.604-78 ЕСПД. Правила внесения изменений в программные документы, выполняемые печатным способом.</a:t>
            </a:r>
          </a:p>
          <a:p>
            <a:pPr marL="457200" lvl="0" indent="-457200">
              <a:buFont typeface="+mj-lt"/>
              <a:buAutoNum type="arabicPeriod" startAt="19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19.701-90 ЕСПД. Схемы алгоритмов, программ, данных и систем. Условные обозначения и правила выполнения.</a:t>
            </a:r>
          </a:p>
          <a:p>
            <a:pPr marL="457200" lvl="0" indent="-457200">
              <a:buFont typeface="+mj-lt"/>
              <a:buAutoNum type="arabicPeriod" startAt="19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19.781-90. Обеспечение систем обработки информации программное.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ерь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6806554_TF11309028.potx" id="{697A67F4-0E15-4DFB-B689-BA78005FCBD3}" vid="{43B78831-0250-429D-9CA9-D84223C092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для презентаций</Template>
  <TotalTime>127</TotalTime>
  <Words>1392</Words>
  <Application>Microsoft Office PowerPoint</Application>
  <PresentationFormat>Экран (4:3)</PresentationFormat>
  <Paragraphs>138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Перья</vt:lpstr>
      <vt:lpstr>Перечень и комплектность документов на информационные системы согласно ЕСПД и ЕСКД. Задачи документирования </vt:lpstr>
      <vt:lpstr>ГОСТ 19.001-77 Единая система программной документации (ЕСПД)</vt:lpstr>
      <vt:lpstr>Слайд 3</vt:lpstr>
      <vt:lpstr>Слайд 4</vt:lpstr>
      <vt:lpstr>Слайд 5</vt:lpstr>
      <vt:lpstr>Перечень документов ЕСПД </vt:lpstr>
      <vt:lpstr>Перечень документов ЕСПД </vt:lpstr>
      <vt:lpstr>Перечень документов ЕСПД </vt:lpstr>
      <vt:lpstr>Перечень документов ЕСПД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Стандарты комплекса ГОСТ 34</vt:lpstr>
      <vt:lpstr>Слайд 24</vt:lpstr>
      <vt:lpstr>Слайд 25</vt:lpstr>
      <vt:lpstr>Слайд 26</vt:lpstr>
      <vt:lpstr>Государственные стандарты РФ (ГОСТ Р)</vt:lpstr>
      <vt:lpstr>Государственные стандарты РФ (ГОСТ Р)</vt:lpstr>
      <vt:lpstr>Международный стандарт ISO/IEC 12207: 1995-08-01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Перечень и комплектность документов на информационные системы согласно ЕСПД и ЕСКД. Задачи документирования </dc:title>
  <cp:lastModifiedBy>йцукен</cp:lastModifiedBy>
  <cp:revision>14</cp:revision>
  <dcterms:modified xsi:type="dcterms:W3CDTF">2022-10-27T23:47:22Z</dcterms:modified>
</cp:coreProperties>
</file>